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322" r:id="rId3"/>
    <p:sldId id="321" r:id="rId5"/>
    <p:sldId id="328" r:id="rId6"/>
    <p:sldId id="340" r:id="rId7"/>
    <p:sldId id="329" r:id="rId8"/>
    <p:sldId id="346" r:id="rId9"/>
    <p:sldId id="330" r:id="rId10"/>
    <p:sldId id="331" r:id="rId11"/>
    <p:sldId id="332" r:id="rId12"/>
    <p:sldId id="341" r:id="rId13"/>
    <p:sldId id="333" r:id="rId14"/>
    <p:sldId id="335" r:id="rId15"/>
    <p:sldId id="343" r:id="rId16"/>
    <p:sldId id="336" r:id="rId17"/>
    <p:sldId id="337" r:id="rId18"/>
    <p:sldId id="338" r:id="rId19"/>
    <p:sldId id="342" r:id="rId20"/>
    <p:sldId id="344" r:id="rId21"/>
    <p:sldId id="345" r:id="rId22"/>
    <p:sldId id="296" r:id="rId23"/>
    <p:sldId id="297" r:id="rId24"/>
  </p:sldIdLst>
  <p:sldSz cx="12190095" cy="6859270"/>
  <p:notesSz cx="6858000" cy="9144000"/>
  <p:embeddedFontLst>
    <p:embeddedFont>
      <p:font typeface="Malgun Gothic" panose="020B0503020000020004" pitchFamily="50" charset="-127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Calibri Light" panose="020F0302020204030204" charset="0"/>
      <p:regular r:id="rId34"/>
      <p:italic r:id="rId35"/>
    </p:embeddedFont>
    <p:embeddedFont>
      <p:font typeface="Algerian" panose="04020705040A02060702" charset="0"/>
      <p:regular r:id="rId36"/>
    </p:embeddedFont>
    <p:embeddedFont>
      <p:font typeface="Arial Black" panose="020B0A04020102020204" charset="0"/>
      <p:bold r:id="rId37"/>
    </p:embeddedFont>
    <p:embeddedFont>
      <p:font typeface="Berlin Sans FB Demi" panose="020E0802020502020306" charset="0"/>
      <p:bold r:id="rId38"/>
    </p:embeddedFont>
  </p:embeddedFontLst>
  <p:defaultTextStyle>
    <a:defPPr>
      <a:defRPr lang="ko-KR"/>
    </a:defPPr>
    <a:lvl1pPr marL="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8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2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6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0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4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88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2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33"/>
    <a:srgbClr val="222222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494" autoAdjust="0"/>
    <p:restoredTop sz="94792" autoAdjust="0"/>
  </p:normalViewPr>
  <p:slideViewPr>
    <p:cSldViewPr showGuides="1">
      <p:cViewPr varScale="1">
        <p:scale>
          <a:sx n="110" d="100"/>
          <a:sy n="110" d="100"/>
        </p:scale>
        <p:origin x="834" y="108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8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2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6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0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4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88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2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ctr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  <a:endParaRPr lang="ko-KR" altLang="en-US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ctr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  <a:lvl2pPr marL="4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 hasCustomPrompt="1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r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9568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373380" indent="-37338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7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808990" indent="-311150" algn="l" defTabSz="99568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24460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74244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24028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»"/>
        <a:defRPr lang="ko-KR" altLang="en-US"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73812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6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0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4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8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2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6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0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4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88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2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2277666"/>
            <a:ext cx="5415634" cy="2045207"/>
          </a:xfrm>
        </p:spPr>
        <p:txBody>
          <a:bodyPr/>
          <a:lstStyle/>
          <a:p>
            <a:r>
              <a:rPr lang="en-US" altLang="ko-KR" dirty="0" smtClean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latin typeface="Arial Black" panose="020B0A04020102020204" charset="0"/>
                <a:cs typeface="Arial Black" panose="020B0A04020102020204" charset="0"/>
              </a:rPr>
              <a:t>Pizza Sales</a:t>
            </a:r>
            <a:br>
              <a:rPr lang="en-US" altLang="ko-KR" dirty="0" smtClean="0"/>
            </a:br>
            <a:r>
              <a:rPr lang="en-US" altLang="ko-KR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Analysis</a:t>
            </a:r>
            <a:endParaRPr lang="en-US" altLang="ko-KR" b="1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6003952" y="4634880"/>
            <a:ext cx="4475731" cy="592522"/>
          </a:xfrm>
        </p:spPr>
        <p:txBody>
          <a:bodyPr/>
          <a:lstStyle/>
          <a:p>
            <a:r>
              <a:rPr lang="en-US" altLang="ko-KR" dirty="0"/>
              <a:t>"Welcome to our Pizza Sales Analysis Presentation! Today, we'll dive into the data behind our pizza orders to uncover valuable insights and trends."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6167120" y="530161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CE33"/>
                </a:solidFill>
              </a:rPr>
              <a:t>Gmail: - nikeshs810@gmail.com</a:t>
            </a:r>
            <a:endParaRPr lang="en-US">
              <a:solidFill>
                <a:srgbClr val="FFCE33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943725" y="5722620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u="sng">
                <a:solidFill>
                  <a:srgbClr val="FFCE33"/>
                </a:solidFill>
                <a:latin typeface="Arial Black" panose="020B0A04020102020204" charset="0"/>
                <a:cs typeface="Arial Black" panose="020B0A04020102020204" charset="0"/>
              </a:rPr>
              <a:t>Nikesh singh</a:t>
            </a:r>
            <a:endParaRPr lang="en-US" b="1" u="sng">
              <a:solidFill>
                <a:srgbClr val="FFCE33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8960" y="405130"/>
            <a:ext cx="71456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2800" b="1" smtClean="0">
                <a:solidFill>
                  <a:srgbClr val="FFCE33"/>
                </a:solidFill>
                <a:latin typeface="+mn-ea"/>
                <a:cs typeface="Arial Black" panose="020B0A04020102020204" charset="0"/>
                <a:sym typeface="+mn-ea"/>
              </a:rPr>
              <a:t>"Analyze the cumulative revenue </a:t>
            </a:r>
            <a:endParaRPr lang="en-US" altLang="ko-KR" sz="2800" b="1" smtClean="0">
              <a:solidFill>
                <a:srgbClr val="FFCE33"/>
              </a:solidFill>
              <a:latin typeface="+mn-ea"/>
              <a:cs typeface="Arial Black" panose="020B0A04020102020204" charset="0"/>
              <a:sym typeface="+mn-ea"/>
            </a:endParaRPr>
          </a:p>
          <a:p>
            <a:pPr marL="457200" lvl="1" indent="457200"/>
            <a:r>
              <a:rPr lang="en-US" altLang="ko-KR" sz="2800" b="1" smtClean="0">
                <a:solidFill>
                  <a:srgbClr val="FFCE33"/>
                </a:solidFill>
                <a:latin typeface="+mn-ea"/>
                <a:cs typeface="Arial Black" panose="020B0A04020102020204" charset="0"/>
                <a:sym typeface="+mn-ea"/>
              </a:rPr>
              <a:t>generated over time"</a:t>
            </a:r>
            <a:endParaRPr lang="en-US" altLang="ko-KR" sz="2800" b="1" smtClean="0">
              <a:solidFill>
                <a:srgbClr val="FFCE33"/>
              </a:solidFill>
              <a:latin typeface="+mn-ea"/>
              <a:cs typeface="Arial Black" panose="020B0A04020102020204" charset="0"/>
              <a:sym typeface="+mn-ea"/>
            </a:endParaRPr>
          </a:p>
          <a:p>
            <a:endParaRPr lang="en-US" sz="2800"/>
          </a:p>
        </p:txBody>
      </p:sp>
      <p:pic>
        <p:nvPicPr>
          <p:cNvPr id="3" name="Picture 2" descr="Screenshot 2024-05-11 0933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960" y="1485265"/>
            <a:ext cx="6861810" cy="3095625"/>
          </a:xfrm>
          <a:prstGeom prst="round1Rect">
            <a:avLst/>
          </a:prstGeom>
        </p:spPr>
      </p:pic>
      <p:pic>
        <p:nvPicPr>
          <p:cNvPr id="6" name="Picture 5" descr="Screenshot 2024-05-11 0934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615" y="3645535"/>
            <a:ext cx="2697480" cy="2794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5400000">
            <a:off x="9498330" y="3698875"/>
            <a:ext cx="5415915" cy="125095"/>
          </a:xfrm>
        </p:spPr>
        <p:txBody>
          <a:bodyPr/>
          <a:p>
            <a:r>
              <a:rPr lang="en-US"/>
              <a:t>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5400000">
            <a:off x="9176385" y="4203700"/>
            <a:ext cx="5415915" cy="411480"/>
          </a:xfrm>
        </p:spPr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767330" y="332740"/>
            <a:ext cx="8023860" cy="1059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ko-KR" sz="3600" smtClean="0">
                <a:solidFill>
                  <a:srgbClr val="FFCE33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"The Distribution of Orders by 		Hour of the Day"</a:t>
            </a:r>
            <a:endParaRPr lang="en-US" altLang="ko-KR" sz="3600" smtClean="0">
              <a:solidFill>
                <a:srgbClr val="FFCE33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4" name="Picture 3" descr="Screenshot 2024-05-10 2300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9205" y="1557020"/>
            <a:ext cx="5483860" cy="2569845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Screenshot 2024-05-10 230121"/>
          <p:cNvPicPr>
            <a:picLocks noChangeAspect="1"/>
          </p:cNvPicPr>
          <p:nvPr/>
        </p:nvPicPr>
        <p:blipFill>
          <a:blip r:embed="rId2"/>
          <a:srcRect b="-1086"/>
          <a:stretch>
            <a:fillRect/>
          </a:stretch>
        </p:blipFill>
        <p:spPr>
          <a:xfrm>
            <a:off x="6557645" y="4221480"/>
            <a:ext cx="2506980" cy="2245995"/>
          </a:xfrm>
          <a:prstGeom prst="round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5400000">
            <a:off x="9498330" y="3698875"/>
            <a:ext cx="5415915" cy="125095"/>
          </a:xfrm>
        </p:spPr>
        <p:txBody>
          <a:bodyPr/>
          <a:p>
            <a:r>
              <a:rPr lang="en-US"/>
              <a:t>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5400000">
            <a:off x="9176385" y="4203700"/>
            <a:ext cx="5415915" cy="411480"/>
          </a:xfrm>
        </p:spPr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566670" y="367030"/>
            <a:ext cx="8585835" cy="1059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ko-KR" sz="3600" b="1" smtClean="0">
                <a:solidFill>
                  <a:srgbClr val="FFCE33"/>
                </a:solidFill>
                <a:latin typeface="+mn-ea"/>
                <a:cs typeface="Arial Black" panose="020B0A04020102020204" charset="0"/>
                <a:sym typeface="+mn-ea"/>
              </a:rPr>
              <a:t>Category-Wise Distributio Of Pizzas</a:t>
            </a:r>
            <a:endParaRPr lang="en-US" altLang="ko-KR" sz="3600" b="1" smtClean="0">
              <a:solidFill>
                <a:srgbClr val="FFCE33"/>
              </a:solidFill>
              <a:latin typeface="+mn-ea"/>
              <a:cs typeface="Arial Black" panose="020B0A04020102020204" charset="0"/>
              <a:sym typeface="+mn-ea"/>
            </a:endParaRPr>
          </a:p>
        </p:txBody>
      </p:sp>
      <p:pic>
        <p:nvPicPr>
          <p:cNvPr id="7" name="Picture 6" descr="Screenshot 2024-05-10 232322"/>
          <p:cNvPicPr>
            <a:picLocks noChangeAspect="1"/>
          </p:cNvPicPr>
          <p:nvPr/>
        </p:nvPicPr>
        <p:blipFill>
          <a:blip r:embed="rId2"/>
          <a:srcRect r="787"/>
          <a:stretch>
            <a:fillRect/>
          </a:stretch>
        </p:blipFill>
        <p:spPr>
          <a:xfrm>
            <a:off x="5158740" y="1701800"/>
            <a:ext cx="5292000" cy="1956435"/>
          </a:xfrm>
          <a:prstGeom prst="roundRect">
            <a:avLst/>
          </a:prstGeom>
        </p:spPr>
      </p:pic>
      <p:pic>
        <p:nvPicPr>
          <p:cNvPr id="9" name="Picture 8" descr="Screenshot 2024-05-10 2323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5" y="3862070"/>
            <a:ext cx="3004820" cy="2279650"/>
          </a:xfrm>
          <a:prstGeom prst="round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8960" y="405130"/>
            <a:ext cx="7145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FFCE33"/>
                </a:solidFill>
              </a:rPr>
              <a:t>"The total number of orders placed in        each month"</a:t>
            </a:r>
            <a:endParaRPr lang="en-US" sz="3200" b="1">
              <a:solidFill>
                <a:srgbClr val="FFCE33"/>
              </a:solidFill>
            </a:endParaRPr>
          </a:p>
        </p:txBody>
      </p:sp>
      <p:pic>
        <p:nvPicPr>
          <p:cNvPr id="6" name="Picture 5" descr="Screenshot 2024-05-11 1110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6895" y="3429635"/>
            <a:ext cx="8448675" cy="2898775"/>
          </a:xfrm>
          <a:prstGeom prst="round2DiagRect">
            <a:avLst/>
          </a:prstGeom>
        </p:spPr>
      </p:pic>
      <p:pic>
        <p:nvPicPr>
          <p:cNvPr id="7" name="Picture 6" descr="Screenshot 2024-05-11 111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81455"/>
            <a:ext cx="2606675" cy="3983990"/>
          </a:xfrm>
          <a:prstGeom prst="round1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5400000">
            <a:off x="9498330" y="3698875"/>
            <a:ext cx="5415915" cy="125095"/>
          </a:xfrm>
        </p:spPr>
        <p:txBody>
          <a:bodyPr/>
          <a:p>
            <a:r>
              <a:rPr lang="en-US"/>
              <a:t>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5400000">
            <a:off x="9176385" y="4203700"/>
            <a:ext cx="5415915" cy="411480"/>
          </a:xfrm>
        </p:spPr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646805" y="333375"/>
            <a:ext cx="9715500" cy="963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ko-KR" sz="3200" b="1" smtClean="0">
                <a:solidFill>
                  <a:srgbClr val="FFCE33"/>
                </a:solidFill>
                <a:latin typeface="+mn-ea"/>
                <a:cs typeface="Arial Black" panose="020B0A04020102020204" charset="0"/>
                <a:sym typeface="+mn-ea"/>
              </a:rPr>
              <a:t>"Orders by Date and Average </a:t>
            </a:r>
            <a:endParaRPr lang="en-US" altLang="ko-KR" sz="3200" b="1" smtClean="0">
              <a:solidFill>
                <a:srgbClr val="FFCE33"/>
              </a:solidFill>
              <a:latin typeface="+mn-ea"/>
              <a:cs typeface="Arial Black" panose="020B0A04020102020204" charset="0"/>
              <a:sym typeface="+mn-ea"/>
            </a:endParaRPr>
          </a:p>
          <a:p>
            <a:r>
              <a:rPr lang="en-US" altLang="ko-KR" sz="3200" b="1" smtClean="0">
                <a:solidFill>
                  <a:srgbClr val="FFCE33"/>
                </a:solidFill>
                <a:latin typeface="+mn-ea"/>
                <a:cs typeface="Arial Black" panose="020B0A04020102020204" charset="0"/>
                <a:sym typeface="+mn-ea"/>
              </a:rPr>
              <a:t>Number of Pizza Orders per Day"</a:t>
            </a:r>
            <a:endParaRPr lang="en-US" altLang="ko-KR" sz="3200" b="1" smtClean="0">
              <a:solidFill>
                <a:srgbClr val="FFCE33"/>
              </a:solidFill>
              <a:latin typeface="+mn-ea"/>
              <a:cs typeface="Arial Black" panose="020B0A04020102020204" charset="0"/>
              <a:sym typeface="+mn-ea"/>
            </a:endParaRPr>
          </a:p>
        </p:txBody>
      </p:sp>
      <p:pic>
        <p:nvPicPr>
          <p:cNvPr id="8" name="Picture 7" descr="Screenshot 2024-05-11 083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30" y="1557020"/>
            <a:ext cx="5401945" cy="3121660"/>
          </a:xfrm>
          <a:prstGeom prst="round2DiagRect">
            <a:avLst/>
          </a:prstGeom>
        </p:spPr>
      </p:pic>
      <p:pic>
        <p:nvPicPr>
          <p:cNvPr id="10" name="Picture 9" descr="Screenshot 2024-05-11 0824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10" y="4797425"/>
            <a:ext cx="2935605" cy="1241425"/>
          </a:xfrm>
          <a:prstGeom prst="round2Same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5400000">
            <a:off x="9498330" y="3698875"/>
            <a:ext cx="5415915" cy="125095"/>
          </a:xfrm>
        </p:spPr>
        <p:txBody>
          <a:bodyPr/>
          <a:p>
            <a:r>
              <a:rPr lang="en-US"/>
              <a:t>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5400000">
            <a:off x="9176385" y="4203700"/>
            <a:ext cx="5415915" cy="411480"/>
          </a:xfrm>
        </p:spPr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783205" y="381000"/>
            <a:ext cx="9715500" cy="963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ko-KR" sz="3200" b="1" smtClean="0">
                <a:solidFill>
                  <a:srgbClr val="FFCE33"/>
                </a:solidFill>
                <a:latin typeface="+mn-ea"/>
                <a:cs typeface="Arial Black" panose="020B0A04020102020204" charset="0"/>
                <a:sym typeface="+mn-ea"/>
              </a:rPr>
              <a:t>"Top 3 Pizza Types Based on Revenue"</a:t>
            </a:r>
            <a:endParaRPr lang="en-US" altLang="ko-KR" sz="3200" b="1" smtClean="0">
              <a:solidFill>
                <a:srgbClr val="FFCE33"/>
              </a:solidFill>
              <a:latin typeface="+mn-ea"/>
              <a:cs typeface="Arial Black" panose="020B0A04020102020204" charset="0"/>
              <a:sym typeface="+mn-ea"/>
            </a:endParaRPr>
          </a:p>
        </p:txBody>
      </p:sp>
      <p:pic>
        <p:nvPicPr>
          <p:cNvPr id="4" name="Picture 3" descr="Screenshot 2024-05-11 082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1485265"/>
            <a:ext cx="5407025" cy="3099435"/>
          </a:xfrm>
          <a:prstGeom prst="round2DiagRect">
            <a:avLst/>
          </a:prstGeom>
        </p:spPr>
      </p:pic>
      <p:pic>
        <p:nvPicPr>
          <p:cNvPr id="7" name="Picture 6" descr="Screenshot 2024-05-11 083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30" y="4725670"/>
            <a:ext cx="3905885" cy="1527810"/>
          </a:xfrm>
          <a:prstGeom prst="round2Same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5400000">
            <a:off x="9498330" y="3698875"/>
            <a:ext cx="5415915" cy="125095"/>
          </a:xfrm>
        </p:spPr>
        <p:txBody>
          <a:bodyPr/>
          <a:p>
            <a:r>
              <a:rPr lang="en-US"/>
              <a:t>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5400000">
            <a:off x="9176385" y="4203700"/>
            <a:ext cx="5415915" cy="411480"/>
          </a:xfrm>
        </p:spPr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783205" y="381000"/>
            <a:ext cx="9715500" cy="963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ko-KR" sz="3200" b="1" smtClean="0">
                <a:solidFill>
                  <a:srgbClr val="FFCE33"/>
                </a:solidFill>
                <a:latin typeface="+mn-ea"/>
                <a:cs typeface="Arial Black" panose="020B0A04020102020204" charset="0"/>
                <a:sym typeface="+mn-ea"/>
              </a:rPr>
              <a:t>"Top 3 Pizza Types Based on Revenue"</a:t>
            </a:r>
            <a:endParaRPr lang="en-US" altLang="ko-KR" sz="3200" b="1" smtClean="0">
              <a:solidFill>
                <a:srgbClr val="FFCE33"/>
              </a:solidFill>
              <a:latin typeface="+mn-ea"/>
              <a:cs typeface="Arial Black" panose="020B0A04020102020204" charset="0"/>
              <a:sym typeface="+mn-ea"/>
            </a:endParaRPr>
          </a:p>
        </p:txBody>
      </p:sp>
      <p:pic>
        <p:nvPicPr>
          <p:cNvPr id="7" name="Picture 6" descr="Screenshot 2024-05-11 083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30" y="4653915"/>
            <a:ext cx="3905885" cy="1527810"/>
          </a:xfrm>
          <a:prstGeom prst="round2SameRect">
            <a:avLst/>
          </a:prstGeom>
        </p:spPr>
      </p:pic>
      <p:pic>
        <p:nvPicPr>
          <p:cNvPr id="6" name="Picture 5" descr="Screenshot 2024-05-11 090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5" y="1344295"/>
            <a:ext cx="4996180" cy="2877185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8960" y="405130"/>
            <a:ext cx="7145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FFCE33"/>
                </a:solidFill>
              </a:rPr>
              <a:t>"  Highest Revenue Generating Pizza </a:t>
            </a:r>
            <a:endParaRPr lang="en-US" sz="3200" b="1">
              <a:solidFill>
                <a:srgbClr val="FFCE33"/>
              </a:solidFill>
            </a:endParaRPr>
          </a:p>
          <a:p>
            <a:r>
              <a:rPr lang="en-US" sz="3200" b="1">
                <a:solidFill>
                  <a:srgbClr val="FFCE33"/>
                </a:solidFill>
              </a:rPr>
              <a:t>  Types Across Categories"</a:t>
            </a:r>
            <a:endParaRPr lang="en-US" sz="3200" b="1">
              <a:solidFill>
                <a:srgbClr val="FFCE33"/>
              </a:solidFill>
            </a:endParaRPr>
          </a:p>
        </p:txBody>
      </p:sp>
      <p:pic>
        <p:nvPicPr>
          <p:cNvPr id="4" name="Picture 3" descr="Screenshot 2024-05-11 0944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1481455"/>
            <a:ext cx="5791200" cy="4848225"/>
          </a:xfrm>
          <a:prstGeom prst="round1Rect">
            <a:avLst/>
          </a:prstGeom>
        </p:spPr>
      </p:pic>
      <p:pic>
        <p:nvPicPr>
          <p:cNvPr id="5" name="Picture 4" descr="Screenshot 2024-05-11 0944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10" y="3500755"/>
            <a:ext cx="3094990" cy="27590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8960" y="405130"/>
            <a:ext cx="7145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FFCE33"/>
                </a:solidFill>
              </a:rPr>
              <a:t>"Top 5 Highest Revenue Generating Pizza </a:t>
            </a:r>
            <a:endParaRPr lang="en-US" sz="3200" b="1">
              <a:solidFill>
                <a:srgbClr val="FFCE33"/>
              </a:solidFill>
            </a:endParaRPr>
          </a:p>
          <a:p>
            <a:r>
              <a:rPr lang="en-US" sz="3200" b="1">
                <a:solidFill>
                  <a:srgbClr val="FFCE33"/>
                </a:solidFill>
              </a:rPr>
              <a:t>  Types Across Categories"</a:t>
            </a:r>
            <a:endParaRPr lang="en-US" sz="3200" b="1">
              <a:solidFill>
                <a:srgbClr val="FFCE33"/>
              </a:solidFill>
            </a:endParaRPr>
          </a:p>
        </p:txBody>
      </p:sp>
      <p:pic>
        <p:nvPicPr>
          <p:cNvPr id="7" name="Picture 6" descr="Screenshot 2024-05-12 2126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629410"/>
            <a:ext cx="5516880" cy="4831715"/>
          </a:xfrm>
          <a:prstGeom prst="round1Rect">
            <a:avLst/>
          </a:prstGeom>
        </p:spPr>
      </p:pic>
      <p:pic>
        <p:nvPicPr>
          <p:cNvPr id="8" name="Picture 7" descr="Screenshot 2024-05-12 2128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20" y="4005580"/>
            <a:ext cx="4294505" cy="2375535"/>
          </a:xfrm>
          <a:prstGeom prst="round1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8960" y="405130"/>
            <a:ext cx="7145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FFCE33"/>
                </a:solidFill>
              </a:rPr>
              <a:t>“ The most common pizza size ordered by  			customers”</a:t>
            </a:r>
            <a:endParaRPr lang="en-US" sz="3200" b="1">
              <a:solidFill>
                <a:srgbClr val="FFCE33"/>
              </a:solidFill>
            </a:endParaRPr>
          </a:p>
        </p:txBody>
      </p:sp>
      <p:pic>
        <p:nvPicPr>
          <p:cNvPr id="5" name="Picture 4" descr="Screenshot 2024-05-11 1250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960" y="1481455"/>
            <a:ext cx="7275830" cy="4356100"/>
          </a:xfrm>
          <a:prstGeom prst="round2DiagRect">
            <a:avLst/>
          </a:prstGeom>
        </p:spPr>
      </p:pic>
      <p:pic>
        <p:nvPicPr>
          <p:cNvPr id="7" name="Picture 6" descr="Screenshot 2024-05-11 1250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45" y="3933825"/>
            <a:ext cx="3431540" cy="2462530"/>
          </a:xfrm>
          <a:prstGeom prst="round1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 dirty="0"/>
          </a:p>
          <a:p>
            <a:r>
              <a:rPr lang="ko-KR" altLang="en-US" sz="2800" dirty="0"/>
              <a:t>"Our pizza business is doing okay, but we're not sure why some pizzas sell </a:t>
            </a:r>
            <a:endParaRPr lang="ko-KR" altLang="en-US" sz="2800" dirty="0"/>
          </a:p>
          <a:p>
            <a:r>
              <a:rPr lang="ko-KR" altLang="en-US" sz="2800" dirty="0"/>
              <a:t>better than others, or Identify the top-selling pizza types to understand </a:t>
            </a:r>
            <a:endParaRPr lang="ko-KR" altLang="en-US" sz="2800" dirty="0"/>
          </a:p>
          <a:p>
            <a:r>
              <a:rPr lang="ko-KR" altLang="en-US" sz="2800" dirty="0"/>
              <a:t>customer preferences and tailor inventory accordingly. We need to look at </a:t>
            </a:r>
            <a:endParaRPr lang="ko-KR" altLang="en-US" sz="2800" dirty="0"/>
          </a:p>
          <a:p>
            <a:r>
              <a:rPr lang="ko-KR" altLang="en-US" sz="2800" dirty="0"/>
              <a:t>our sales data to figure out what customers really like and how we can </a:t>
            </a:r>
            <a:endParaRPr lang="ko-KR" altLang="en-US" sz="2800" dirty="0"/>
          </a:p>
          <a:p>
            <a:r>
              <a:rPr lang="ko-KR" altLang="en-US" sz="2800" dirty="0"/>
              <a:t>advertise better."</a:t>
            </a:r>
            <a:endParaRPr lang="ko-KR" altLang="en-US" sz="2800" dirty="0"/>
          </a:p>
        </p:txBody>
      </p:sp>
      <p:sp>
        <p:nvSpPr>
          <p:cNvPr id="8" name="Title 7"/>
          <p:cNvSpPr/>
          <p:nvPr>
            <p:ph type="title"/>
          </p:nvPr>
        </p:nvSpPr>
        <p:spPr>
          <a:xfrm>
            <a:off x="609600" y="254635"/>
            <a:ext cx="10971530" cy="969645"/>
          </a:xfrm>
        </p:spPr>
        <p:txBody>
          <a:bodyPr/>
          <a:p>
            <a:pPr algn="ctr"/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E33"/>
                </a:solidFill>
                <a:effectLst/>
                <a:latin typeface="Algerian" panose="04020705040A02060702" charset="0"/>
                <a:cs typeface="Algerian" panose="04020705040A02060702" charset="0"/>
              </a:rPr>
              <a:t>Problem of the statement</a:t>
            </a:r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rgbClr val="FFCE33"/>
              </a:solidFill>
              <a:effectLst/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Berlin Sans FB Demi" panose="020E0802020502020306" charset="0"/>
                <a:cs typeface="Berlin Sans FB Demi" panose="020E0802020502020306" charset="0"/>
              </a:rPr>
              <a:t>INSIGHT FROM THE ANALYSIS</a:t>
            </a:r>
            <a:endParaRPr lang="en-US" altLang="ko-KR" dirty="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07670" y="1177290"/>
            <a:ext cx="11444605" cy="5132705"/>
          </a:xfrm>
        </p:spPr>
        <p:txBody>
          <a:bodyPr>
            <a:normAutofit/>
          </a:bodyPr>
          <a:lstStyle/>
          <a:p>
            <a:r>
              <a:rPr lang="en-US" altLang="ko-KR" dirty="0"/>
              <a:t> * our pizza sales have  a  total revenue of $817,860.05. </a:t>
            </a:r>
            <a:endParaRPr lang="en-US" altLang="ko-KR" dirty="0"/>
          </a:p>
          <a:p>
            <a:r>
              <a:rPr lang="en-US" altLang="ko-KR" dirty="0"/>
              <a:t>* The most expensive Pizza is “The Greek  Pizza” with Price $35.96</a:t>
            </a:r>
            <a:endParaRPr lang="en-US" altLang="ko-KR" dirty="0"/>
          </a:p>
          <a:p>
            <a:r>
              <a:rPr lang="en-US" altLang="ko-KR" dirty="0"/>
              <a:t>*The average price of pizza in each category is between 16.02 to 16.75</a:t>
            </a:r>
            <a:endParaRPr lang="en-US" altLang="ko-KR" dirty="0"/>
          </a:p>
          <a:p>
            <a:r>
              <a:rPr lang="en-US" altLang="ko-KR" dirty="0"/>
              <a:t>*Large pizzas are the crowd favorite, with 18,526 orders, closely followed by 15,383 for medium pizzas, </a:t>
            </a:r>
            <a:endParaRPr lang="en-US" altLang="ko-KR" dirty="0"/>
          </a:p>
          <a:p>
            <a:r>
              <a:rPr lang="en-US" altLang="ko-KR" dirty="0"/>
              <a:t>  and 14,137 for small pizzas.</a:t>
            </a:r>
            <a:endParaRPr lang="en-US" altLang="ko-KR" dirty="0"/>
          </a:p>
          <a:p>
            <a:r>
              <a:rPr lang="en-US" altLang="ko-KR" dirty="0"/>
              <a:t>* The pizza categories by total quantity ordered: Classic: 14,579 : Supreme: 11,777 : Veggie: 11,449 </a:t>
            </a:r>
            <a:endParaRPr lang="en-US" altLang="ko-KR" dirty="0"/>
          </a:p>
          <a:p>
            <a:r>
              <a:rPr lang="en-US" altLang="ko-KR" dirty="0"/>
              <a:t>   : Chicken: 10,815"</a:t>
            </a:r>
            <a:endParaRPr lang="en-US" altLang="ko-KR" dirty="0"/>
          </a:p>
          <a:p>
            <a:r>
              <a:rPr lang="en-US" altLang="ko-KR" dirty="0"/>
              <a:t>*Top  Highest Revenue Generating Pizza Types Across Categories: Thai Chicken Pizza: $43,434.25</a:t>
            </a:r>
            <a:endParaRPr lang="en-US" altLang="ko-KR" dirty="0"/>
          </a:p>
          <a:p>
            <a:r>
              <a:rPr lang="en-US" altLang="ko-KR" dirty="0"/>
              <a:t>Barbecue Chicken Pizza: $42,768.00 : California Chicken Pizza: $41,409.50"</a:t>
            </a:r>
            <a:endParaRPr lang="en-US" altLang="ko-KR" dirty="0"/>
          </a:p>
          <a:p>
            <a:r>
              <a:rPr lang="en-US" altLang="ko-KR" dirty="0"/>
              <a:t>* In the months of July, May, and January, orders are at their peak, while in the months of October, November, and December, orders are lower.</a:t>
            </a:r>
            <a:endParaRPr lang="en-US" altLang="ko-KR" dirty="0"/>
          </a:p>
          <a:p>
            <a:r>
              <a:rPr lang="en-US" altLang="ko-KR" dirty="0"/>
              <a:t>* The Percentage Contribution of Each Pizza Type to Total Revenue : classic: 26.91%, Veggie: 23.68%</a:t>
            </a:r>
            <a:endParaRPr lang="en-US" altLang="ko-KR" dirty="0"/>
          </a:p>
          <a:p>
            <a:r>
              <a:rPr lang="en-US" altLang="ko-KR" dirty="0"/>
              <a:t>Supreme: 25.46% , Chicken: 23.96%"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</a:rPr>
              <a:t>THANK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5400000">
            <a:off x="9498330" y="3698875"/>
            <a:ext cx="5415915" cy="125095"/>
          </a:xfrm>
        </p:spPr>
        <p:txBody>
          <a:bodyPr/>
          <a:p>
            <a:r>
              <a:rPr lang="en-US"/>
              <a:t>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5400000">
            <a:off x="8976970" y="4003695"/>
            <a:ext cx="5415634" cy="811138"/>
          </a:xfrm>
        </p:spPr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134870" y="477520"/>
            <a:ext cx="8521700" cy="1027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ko-KR" sz="2400" b="1" u="sng" smtClean="0">
                <a:solidFill>
                  <a:srgbClr val="FFCE33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The Total Revenue Generated From Pizza Sales.</a:t>
            </a:r>
            <a:endParaRPr lang="en-US" altLang="ko-KR" sz="2400" b="1" u="sng" smtClean="0">
              <a:solidFill>
                <a:srgbClr val="FFCE33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altLang="ko-KR" sz="2400" b="1" u="sng" smtClean="0">
              <a:solidFill>
                <a:srgbClr val="FFCE33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6" name="Picture 5" descr="Screenshot 2024-05-10 201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9375" y="1341120"/>
            <a:ext cx="5248275" cy="2695575"/>
          </a:xfrm>
          <a:prstGeom prst="round2DiagRect">
            <a:avLst/>
          </a:prstGeom>
        </p:spPr>
      </p:pic>
      <p:pic>
        <p:nvPicPr>
          <p:cNvPr id="9" name="Picture 8" descr="Screenshot 2024-05-10 2010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75" y="4438015"/>
            <a:ext cx="4071620" cy="1641475"/>
          </a:xfrm>
          <a:prstGeom prst="round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8960" y="405130"/>
            <a:ext cx="71456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2800" b="1" smtClean="0">
                <a:solidFill>
                  <a:srgbClr val="FFCE33"/>
                </a:solidFill>
                <a:latin typeface="+mn-ea"/>
                <a:cs typeface="Arial Black" panose="020B0A04020102020204" charset="0"/>
                <a:sym typeface="+mn-ea"/>
              </a:rPr>
              <a:t>"The Percentage Contribution of Each </a:t>
            </a:r>
            <a:endParaRPr lang="en-US" altLang="ko-KR" sz="2800" b="1" smtClean="0">
              <a:solidFill>
                <a:srgbClr val="FFCE33"/>
              </a:solidFill>
              <a:latin typeface="+mn-ea"/>
              <a:cs typeface="Arial Black" panose="020B0A04020102020204" charset="0"/>
              <a:sym typeface="+mn-ea"/>
            </a:endParaRPr>
          </a:p>
          <a:p>
            <a:pPr indent="457200"/>
            <a:r>
              <a:rPr lang="en-US" altLang="ko-KR" sz="2800" b="1" smtClean="0">
                <a:solidFill>
                  <a:srgbClr val="FFCE33"/>
                </a:solidFill>
                <a:latin typeface="+mn-ea"/>
                <a:cs typeface="Arial Black" panose="020B0A04020102020204" charset="0"/>
                <a:sym typeface="+mn-ea"/>
              </a:rPr>
              <a:t>Pizza Type to Total Revenue"</a:t>
            </a:r>
            <a:endParaRPr lang="en-US" altLang="ko-KR" sz="2800" b="1" smtClean="0">
              <a:solidFill>
                <a:srgbClr val="FFCE33"/>
              </a:solidFill>
              <a:latin typeface="+mn-ea"/>
              <a:cs typeface="Arial Black" panose="020B0A04020102020204" charset="0"/>
              <a:sym typeface="+mn-ea"/>
            </a:endParaRPr>
          </a:p>
          <a:p>
            <a:endParaRPr lang="en-US" sz="2800"/>
          </a:p>
        </p:txBody>
      </p:sp>
      <p:pic>
        <p:nvPicPr>
          <p:cNvPr id="4" name="Picture 3" descr="Screenshot 2024-05-11 0916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435" y="4005580"/>
            <a:ext cx="2639060" cy="2387600"/>
          </a:xfrm>
          <a:prstGeom prst="roundRect">
            <a:avLst/>
          </a:prstGeom>
        </p:spPr>
      </p:pic>
      <p:pic>
        <p:nvPicPr>
          <p:cNvPr id="5" name="Picture 4" descr="Screenshot 2024-05-11 0916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" y="1413510"/>
            <a:ext cx="7600315" cy="395859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5400000">
            <a:off x="9498330" y="3698875"/>
            <a:ext cx="5415915" cy="125095"/>
          </a:xfrm>
        </p:spPr>
        <p:txBody>
          <a:bodyPr/>
          <a:p>
            <a:r>
              <a:rPr lang="en-US"/>
              <a:t>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5400000">
            <a:off x="9176385" y="4203700"/>
            <a:ext cx="5415915" cy="411480"/>
          </a:xfrm>
        </p:spPr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359150" y="384175"/>
            <a:ext cx="7674610" cy="700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ko-KR" sz="3200" smtClean="0">
                <a:solidFill>
                  <a:srgbClr val="FFCE33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“The Most Expensive Pizza"</a:t>
            </a:r>
            <a:endParaRPr lang="en-US" altLang="ko-KR" sz="3200" smtClean="0">
              <a:solidFill>
                <a:srgbClr val="FFCE33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4" name="Picture 3" descr="Screenshot 2024-05-10 2110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8740" y="1196975"/>
            <a:ext cx="5297170" cy="3400425"/>
          </a:xfrm>
          <a:prstGeom prst="round1Rect">
            <a:avLst/>
          </a:prstGeom>
        </p:spPr>
      </p:pic>
      <p:pic>
        <p:nvPicPr>
          <p:cNvPr id="7" name="Picture 6" descr="Screenshot 2024-05-10 211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220" y="4797425"/>
            <a:ext cx="3724275" cy="131572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06400" y="405130"/>
            <a:ext cx="910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FFCE33"/>
                </a:solidFill>
              </a:rPr>
              <a:t>“ The Average Price Of Pizza In Each Category”</a:t>
            </a:r>
            <a:endParaRPr lang="en-US" sz="3200" b="1">
              <a:solidFill>
                <a:srgbClr val="FFCE33"/>
              </a:solidFill>
            </a:endParaRPr>
          </a:p>
        </p:txBody>
      </p:sp>
      <p:pic>
        <p:nvPicPr>
          <p:cNvPr id="3" name="Picture 2" descr="Screenshot 2024-05-11 2004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" y="1125220"/>
            <a:ext cx="7143750" cy="3068320"/>
          </a:xfrm>
          <a:prstGeom prst="round1Rect">
            <a:avLst/>
          </a:prstGeom>
        </p:spPr>
      </p:pic>
      <p:pic>
        <p:nvPicPr>
          <p:cNvPr id="6" name="Picture 5" descr="Screenshot 2024-05-11 2005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540" y="4118610"/>
            <a:ext cx="3246120" cy="2397125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5400000">
            <a:off x="9498330" y="3698875"/>
            <a:ext cx="5415915" cy="125095"/>
          </a:xfrm>
        </p:spPr>
        <p:txBody>
          <a:bodyPr/>
          <a:p>
            <a:r>
              <a:rPr lang="en-US"/>
              <a:t>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5400000">
            <a:off x="9176385" y="4203700"/>
            <a:ext cx="5415915" cy="411480"/>
          </a:xfrm>
        </p:spPr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143250" y="260985"/>
            <a:ext cx="7256145" cy="1431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ko-KR" sz="3600" smtClean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“</a:t>
            </a:r>
            <a:r>
              <a:rPr lang="en-US" altLang="ko-KR" sz="3600" smtClean="0">
                <a:solidFill>
                  <a:srgbClr val="FFCE33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The Most Popular Pizza </a:t>
            </a:r>
            <a:endParaRPr lang="en-US" altLang="ko-KR" sz="3600" smtClean="0">
              <a:solidFill>
                <a:srgbClr val="FFCE33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marL="914400" lvl="2" indent="457200"/>
            <a:r>
              <a:rPr lang="en-US" altLang="ko-KR" sz="3600" smtClean="0">
                <a:solidFill>
                  <a:srgbClr val="FFCE33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Size Ordered</a:t>
            </a:r>
            <a:r>
              <a:rPr lang="en-US" altLang="ko-KR" sz="3600" smtClean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”</a:t>
            </a:r>
            <a:endParaRPr lang="en-US" altLang="ko-KR" sz="3600" smtClean="0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0" name="Picture 9" descr="Screenshot 2024-05-11 2132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985" y="1557020"/>
            <a:ext cx="5491480" cy="2663190"/>
          </a:xfrm>
          <a:prstGeom prst="round2DiagRect">
            <a:avLst/>
          </a:prstGeom>
        </p:spPr>
      </p:pic>
      <p:pic>
        <p:nvPicPr>
          <p:cNvPr id="11" name="Picture 10" descr="Screenshot 2024-05-11 2126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220" y="4509770"/>
            <a:ext cx="3756660" cy="1435735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5400000">
            <a:off x="9498330" y="3698875"/>
            <a:ext cx="5415915" cy="125095"/>
          </a:xfrm>
        </p:spPr>
        <p:txBody>
          <a:bodyPr/>
          <a:p>
            <a:r>
              <a:rPr lang="en-US"/>
              <a:t>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5400000">
            <a:off x="9176385" y="4203700"/>
            <a:ext cx="5415915" cy="411480"/>
          </a:xfrm>
        </p:spPr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070860" y="302260"/>
            <a:ext cx="8752205" cy="1210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ko-KR" sz="3200" smtClean="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"</a:t>
            </a:r>
            <a:r>
              <a:rPr lang="en-US" altLang="ko-KR" sz="3200" smtClean="0">
                <a:solidFill>
                  <a:srgbClr val="FFCE33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Top 5 Pizza Types and Their</a:t>
            </a:r>
            <a:endParaRPr lang="en-US" altLang="ko-KR" sz="3200" smtClean="0">
              <a:solidFill>
                <a:srgbClr val="FFCE33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marL="457200" lvl="1" indent="457200"/>
            <a:r>
              <a:rPr lang="en-US" altLang="ko-KR" sz="3200" smtClean="0">
                <a:solidFill>
                  <a:srgbClr val="FFCE33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Quantities Ordered</a:t>
            </a:r>
            <a:r>
              <a:rPr lang="en-US" altLang="ko-KR" sz="3200" smtClean="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"</a:t>
            </a:r>
            <a:endParaRPr lang="en-US" altLang="ko-KR" sz="3200" smtClean="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4" name="Picture 3" descr="Screenshot 2024-05-10 2158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985" y="1557020"/>
            <a:ext cx="5492750" cy="2781300"/>
          </a:xfrm>
          <a:prstGeom prst="round1Rect">
            <a:avLst/>
          </a:prstGeom>
        </p:spPr>
      </p:pic>
      <p:pic>
        <p:nvPicPr>
          <p:cNvPr id="6" name="Picture 5" descr="Screenshot 2024-05-10 2216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20" y="4437380"/>
            <a:ext cx="3950335" cy="1881505"/>
          </a:xfrm>
          <a:prstGeom prst="round1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5400000">
            <a:off x="9498330" y="3698875"/>
            <a:ext cx="5415915" cy="125095"/>
          </a:xfrm>
        </p:spPr>
        <p:txBody>
          <a:bodyPr/>
          <a:p>
            <a:r>
              <a:rPr lang="en-US"/>
              <a:t>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5400000">
            <a:off x="9176385" y="4203700"/>
            <a:ext cx="5415915" cy="411480"/>
          </a:xfrm>
        </p:spPr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350770" y="332740"/>
            <a:ext cx="8268335" cy="1210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ko-KR" sz="3600" smtClean="0">
                <a:solidFill>
                  <a:srgbClr val="FFCE33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"The Total Quantity Ordered for 	Each Pizza Category"</a:t>
            </a:r>
            <a:endParaRPr lang="en-US" altLang="ko-KR" sz="3600" smtClean="0">
              <a:solidFill>
                <a:srgbClr val="FFCE33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9" name="Picture 8" descr="Screenshot 2024-05-10 2222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885" y="1629410"/>
            <a:ext cx="5031740" cy="2562225"/>
          </a:xfrm>
          <a:prstGeom prst="round1Rect">
            <a:avLst/>
          </a:prstGeom>
        </p:spPr>
      </p:pic>
      <p:pic>
        <p:nvPicPr>
          <p:cNvPr id="10" name="Picture 9" descr="Screenshot 2024-05-10 223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020" y="4277995"/>
            <a:ext cx="2471420" cy="2128520"/>
          </a:xfrm>
          <a:prstGeom prst="round1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2308</Words>
  <Application>WPS Presentation</Application>
  <PresentationFormat>사용자 지정</PresentationFormat>
  <Paragraphs>98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9" baseType="lpstr">
      <vt:lpstr>Arial</vt:lpstr>
      <vt:lpstr>SimSun</vt:lpstr>
      <vt:lpstr>Wingdings</vt:lpstr>
      <vt:lpstr>Malgun Gothic</vt:lpstr>
      <vt:lpstr>굴림체</vt:lpstr>
      <vt:lpstr>Noto Sans</vt:lpstr>
      <vt:lpstr>굴림</vt:lpstr>
      <vt:lpstr>Calibri</vt:lpstr>
      <vt:lpstr>Microsoft YaHei</vt:lpstr>
      <vt:lpstr>Arial Unicode MS</vt:lpstr>
      <vt:lpstr>Calibri Light</vt:lpstr>
      <vt:lpstr>Algerian</vt:lpstr>
      <vt:lpstr>Arial Black</vt:lpstr>
      <vt:lpstr>Arial Narrow</vt:lpstr>
      <vt:lpstr>Arial Rounded MT Bold</vt:lpstr>
      <vt:lpstr>Bahnschrift</vt:lpstr>
      <vt:lpstr>Bahnschrift Condensed</vt:lpstr>
      <vt:lpstr>Bahnschrift Light</vt:lpstr>
      <vt:lpstr>Bahnschrift Light Condensed</vt:lpstr>
      <vt:lpstr>Bahnschrift Light SemiCondensed</vt:lpstr>
      <vt:lpstr>Bahnschrift SemiBold Condensed</vt:lpstr>
      <vt:lpstr>Bahnschrift SemiLight Condensed</vt:lpstr>
      <vt:lpstr>Bauhaus 93</vt:lpstr>
      <vt:lpstr>Bell MT</vt:lpstr>
      <vt:lpstr>Berlin Sans FB</vt:lpstr>
      <vt:lpstr>Berlin Sans FB Demi</vt:lpstr>
      <vt:lpstr>Book Antiqua</vt:lpstr>
      <vt:lpstr>Office 테마</vt:lpstr>
      <vt:lpstr>POWERPOINT TEMPLATE</vt:lpstr>
      <vt:lpstr>Your great subtitle in this line</vt:lpstr>
      <vt:lpstr>PowerPoint 演示文稿</vt:lpstr>
      <vt:lpstr>PowerPoint 演示文稿</vt:lpstr>
      <vt:lpstr>.</vt:lpstr>
      <vt:lpstr>PowerPoint 演示文稿</vt:lpstr>
      <vt:lpstr>.</vt:lpstr>
      <vt:lpstr>.</vt:lpstr>
      <vt:lpstr>.</vt:lpstr>
      <vt:lpstr>PowerPoint 演示文稿</vt:lpstr>
      <vt:lpstr>.</vt:lpstr>
      <vt:lpstr>.</vt:lpstr>
      <vt:lpstr>PowerPoint 演示文稿</vt:lpstr>
      <vt:lpstr>.</vt:lpstr>
      <vt:lpstr>.</vt:lpstr>
      <vt:lpstr>.</vt:lpstr>
      <vt:lpstr>PowerPoint 演示文稿</vt:lpstr>
      <vt:lpstr>PowerPoint 演示文稿</vt:lpstr>
      <vt:lpstr>PowerPoint 演示文稿</vt:lpstr>
      <vt:lpstr>Your great subtitle in this line</vt:lpstr>
      <vt:lpstr>THANK YOU</vt:lpstr>
    </vt:vector>
  </TitlesOfParts>
  <Company>YESFORM Co.,Ltd.</Company>
  <LinksUpToDate>false</LinksUpToDate>
  <SharedDoc>false</SharedDoc>
  <HyperlinksChanged>false</HyperlinksChanged>
  <AppVersion>14.0000</AppVersion>
  <Manager>Slide Members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:subject>Powerpoint Templates , Diagram, Chart, Google slides, Keynote</dc:subject>
  <cp:category>www.slidemembers.com</cp:category>
  <cp:lastModifiedBy>nikes</cp:lastModifiedBy>
  <cp:revision>4</cp:revision>
  <dcterms:created xsi:type="dcterms:W3CDTF">2024-05-11T03:15:58Z</dcterms:created>
  <dcterms:modified xsi:type="dcterms:W3CDTF">2024-05-12T16:21:44Z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EBEB302622844935AEDB04B11EBC1959_13</vt:lpwstr>
  </property>
  <property fmtid="{D5CDD505-2E9C-101B-9397-08002B2CF9AE}" pid="3" name="KSOProductBuildVer">
    <vt:lpwstr>1033-12.2.0.13472</vt:lpwstr>
  </property>
</Properties>
</file>